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86" r:id="rId6"/>
    <p:sldId id="262" r:id="rId7"/>
    <p:sldId id="283" r:id="rId8"/>
    <p:sldId id="288" r:id="rId9"/>
    <p:sldId id="289" r:id="rId10"/>
    <p:sldId id="261" r:id="rId11"/>
    <p:sldId id="284" r:id="rId12"/>
    <p:sldId id="290" r:id="rId13"/>
    <p:sldId id="265" r:id="rId14"/>
    <p:sldId id="267" r:id="rId15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ExtraBold" panose="00000900000000000000" pitchFamily="2" charset="0"/>
      <p:bold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973E"/>
    <a:srgbClr val="FFAB40"/>
    <a:srgbClr val="B98F5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9A4D2D5-278F-4F50-9A09-B8E7798AB4AA}">
  <a:tblStyle styleId="{49A4D2D5-278F-4F50-9A09-B8E7798AB4A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6" d="100"/>
          <a:sy n="136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gif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f9262ee2f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f9262ee2f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03474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g7f9262ee2f_0_26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" name="Google Shape;2126;g7f9262ee2f_0_26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g7f9262ee2f_0_26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" name="Google Shape;2126;g7f9262ee2f_0_26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7698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51862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ubTitle" idx="1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subTitle" idx="1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>
            <a:spLocks noGrp="1"/>
          </p:cNvSpPr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 flipH="1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8" r:id="rId6"/>
    <p:sldLayoutId id="2147483659" r:id="rId7"/>
    <p:sldLayoutId id="2147483660" r:id="rId8"/>
    <p:sldLayoutId id="2147483661" r:id="rId9"/>
    <p:sldLayoutId id="2147483665" r:id="rId10"/>
    <p:sldLayoutId id="2147483669" r:id="rId11"/>
    <p:sldLayoutId id="214748367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33270" y="1381405"/>
            <a:ext cx="4660852" cy="1318471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2000" b="0" dirty="0"/>
              <a:t>Компресија на слики</a:t>
            </a:r>
            <a:br>
              <a:rPr lang="mk-MK" sz="2000" b="0" dirty="0"/>
            </a:br>
            <a:endParaRPr sz="2000" b="0"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1935896" y="2891557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dirty="0"/>
              <a:t>Изработил: Никола Јорданоски</a:t>
            </a:r>
            <a:endParaRPr dirty="0"/>
          </a:p>
        </p:txBody>
      </p:sp>
      <p:cxnSp>
        <p:nvCxnSpPr>
          <p:cNvPr id="165" name="Google Shape;165;p38"/>
          <p:cNvCxnSpPr/>
          <p:nvPr/>
        </p:nvCxnSpPr>
        <p:spPr>
          <a:xfrm>
            <a:off x="3082196" y="2695150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654796" y="2822699"/>
            <a:ext cx="4030427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800" b="1" dirty="0"/>
              <a:t>Процесот на </a:t>
            </a:r>
            <a:r>
              <a:rPr lang="en-US" sz="1800" b="1" dirty="0"/>
              <a:t>PNG </a:t>
            </a:r>
            <a:r>
              <a:rPr lang="mk-MK" sz="1800" b="1" dirty="0"/>
              <a:t>компресија</a:t>
            </a:r>
            <a:endParaRPr sz="1800" b="1" dirty="0"/>
          </a:p>
        </p:txBody>
      </p:sp>
      <p:cxnSp>
        <p:nvCxnSpPr>
          <p:cNvPr id="209" name="Google Shape;209;p43"/>
          <p:cNvCxnSpPr>
            <a:cxnSpLocks/>
          </p:cNvCxnSpPr>
          <p:nvPr/>
        </p:nvCxnSpPr>
        <p:spPr>
          <a:xfrm>
            <a:off x="542627" y="2805077"/>
            <a:ext cx="0" cy="176069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38FE1BEF-C69D-9522-EE70-83D286C0A4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36" y="3516910"/>
            <a:ext cx="7892638" cy="903835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ADE3A38-76A9-EA59-1684-C80E3FFF04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685" y="295632"/>
            <a:ext cx="4851196" cy="394635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08;p43">
            <a:extLst>
              <a:ext uri="{FF2B5EF4-FFF2-40B4-BE49-F238E27FC236}">
                <a16:creationId xmlns:a16="http://schemas.microsoft.com/office/drawing/2014/main" id="{ACF89B49-38E3-9A5E-C7E1-E7A52078F25B}"/>
              </a:ext>
            </a:extLst>
          </p:cNvPr>
          <p:cNvSpPr txBox="1">
            <a:spLocks/>
          </p:cNvSpPr>
          <p:nvPr/>
        </p:nvSpPr>
        <p:spPr>
          <a:xfrm>
            <a:off x="5485201" y="2980828"/>
            <a:ext cx="3205037" cy="8967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mk-MK" sz="1800" b="1" dirty="0">
                <a:solidFill>
                  <a:schemeClr val="accent1"/>
                </a:solidFill>
                <a:latin typeface="Montserrat"/>
                <a:sym typeface="Montserrat"/>
              </a:rPr>
              <a:t>Чекорите во К-</a:t>
            </a:r>
            <a:r>
              <a:rPr lang="en-US" sz="1800" b="1" dirty="0">
                <a:solidFill>
                  <a:schemeClr val="accent1"/>
                </a:solidFill>
                <a:latin typeface="Montserrat"/>
                <a:sym typeface="Montserrat"/>
              </a:rPr>
              <a:t>means</a:t>
            </a:r>
          </a:p>
          <a:p>
            <a:r>
              <a:rPr lang="mk-MK" sz="1800" b="1" dirty="0">
                <a:solidFill>
                  <a:schemeClr val="accent1"/>
                </a:solidFill>
                <a:latin typeface="Montserrat"/>
                <a:sym typeface="Montserrat"/>
              </a:rPr>
              <a:t>алгоритамот</a:t>
            </a:r>
          </a:p>
        </p:txBody>
      </p:sp>
      <p:cxnSp>
        <p:nvCxnSpPr>
          <p:cNvPr id="3" name="Google Shape;209;p43">
            <a:extLst>
              <a:ext uri="{FF2B5EF4-FFF2-40B4-BE49-F238E27FC236}">
                <a16:creationId xmlns:a16="http://schemas.microsoft.com/office/drawing/2014/main" id="{9441E85B-FD11-0510-023B-DD4F0BE19ADA}"/>
              </a:ext>
            </a:extLst>
          </p:cNvPr>
          <p:cNvCxnSpPr>
            <a:cxnSpLocks/>
          </p:cNvCxnSpPr>
          <p:nvPr/>
        </p:nvCxnSpPr>
        <p:spPr>
          <a:xfrm flipH="1">
            <a:off x="335685" y="4641401"/>
            <a:ext cx="835455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819459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8;p43">
            <a:extLst>
              <a:ext uri="{FF2B5EF4-FFF2-40B4-BE49-F238E27FC236}">
                <a16:creationId xmlns:a16="http://schemas.microsoft.com/office/drawing/2014/main" id="{ACF89B49-38E3-9A5E-C7E1-E7A52078F25B}"/>
              </a:ext>
            </a:extLst>
          </p:cNvPr>
          <p:cNvSpPr txBox="1">
            <a:spLocks/>
          </p:cNvSpPr>
          <p:nvPr/>
        </p:nvSpPr>
        <p:spPr>
          <a:xfrm>
            <a:off x="545657" y="1693619"/>
            <a:ext cx="4440737" cy="4938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chemeClr val="accent1"/>
                </a:solidFill>
                <a:latin typeface="Montserrat"/>
                <a:sym typeface="Montserrat"/>
              </a:rPr>
              <a:t>Run-length Encoding (RLE) </a:t>
            </a:r>
            <a:r>
              <a:rPr lang="mk-MK" sz="1600" b="1" dirty="0">
                <a:solidFill>
                  <a:schemeClr val="accent1"/>
                </a:solidFill>
                <a:latin typeface="Montserrat"/>
                <a:sym typeface="Montserrat"/>
              </a:rPr>
              <a:t>- </a:t>
            </a:r>
            <a:r>
              <a:rPr lang="mk-MK" sz="1600" dirty="0">
                <a:solidFill>
                  <a:schemeClr val="bg1"/>
                </a:solidFill>
                <a:latin typeface="Montserrat" panose="00000500000000000000" pitchFamily="2" charset="0"/>
              </a:rPr>
              <a:t>без загуба</a:t>
            </a:r>
          </a:p>
        </p:txBody>
      </p:sp>
      <p:cxnSp>
        <p:nvCxnSpPr>
          <p:cNvPr id="3" name="Google Shape;209;p43">
            <a:extLst>
              <a:ext uri="{FF2B5EF4-FFF2-40B4-BE49-F238E27FC236}">
                <a16:creationId xmlns:a16="http://schemas.microsoft.com/office/drawing/2014/main" id="{9441E85B-FD11-0510-023B-DD4F0BE19ADA}"/>
              </a:ext>
            </a:extLst>
          </p:cNvPr>
          <p:cNvCxnSpPr>
            <a:cxnSpLocks/>
          </p:cNvCxnSpPr>
          <p:nvPr/>
        </p:nvCxnSpPr>
        <p:spPr>
          <a:xfrm flipH="1">
            <a:off x="335685" y="4641401"/>
            <a:ext cx="835455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052" name="Picture 4" descr="stoimen's web log">
            <a:extLst>
              <a:ext uri="{FF2B5EF4-FFF2-40B4-BE49-F238E27FC236}">
                <a16:creationId xmlns:a16="http://schemas.microsoft.com/office/drawing/2014/main" id="{C1F6D26A-8B9F-6A7E-7B7D-C6EA4E96F8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747"/>
          <a:stretch/>
        </p:blipFill>
        <p:spPr bwMode="auto">
          <a:xfrm>
            <a:off x="169130" y="225712"/>
            <a:ext cx="4876800" cy="14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C481D411-F340-DD58-CF17-78F1246EE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85"/>
          <a:stretch/>
        </p:blipFill>
        <p:spPr bwMode="auto">
          <a:xfrm>
            <a:off x="169130" y="2599626"/>
            <a:ext cx="5193792" cy="1976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Google Shape;208;p43">
            <a:extLst>
              <a:ext uri="{FF2B5EF4-FFF2-40B4-BE49-F238E27FC236}">
                <a16:creationId xmlns:a16="http://schemas.microsoft.com/office/drawing/2014/main" id="{30FC80E8-B9A9-578F-B60F-17BD8115023F}"/>
              </a:ext>
            </a:extLst>
          </p:cNvPr>
          <p:cNvSpPr txBox="1">
            <a:spLocks/>
          </p:cNvSpPr>
          <p:nvPr/>
        </p:nvSpPr>
        <p:spPr>
          <a:xfrm>
            <a:off x="5813608" y="3230295"/>
            <a:ext cx="2594748" cy="714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b="1" dirty="0">
                <a:solidFill>
                  <a:schemeClr val="accent1"/>
                </a:solidFill>
                <a:latin typeface="Montserrat"/>
                <a:sym typeface="Montserrat"/>
              </a:rPr>
              <a:t>Run-length Encoding (RLE) – </a:t>
            </a:r>
            <a:r>
              <a:rPr lang="mk-MK" sz="1600" dirty="0">
                <a:solidFill>
                  <a:schemeClr val="bg1"/>
                </a:solidFill>
                <a:latin typeface="Montserrat" panose="00000500000000000000" pitchFamily="2" charset="0"/>
                <a:sym typeface="Montserrat"/>
              </a:rPr>
              <a:t>со</a:t>
            </a:r>
            <a:r>
              <a:rPr lang="mk-MK" sz="1600" b="1" dirty="0">
                <a:solidFill>
                  <a:schemeClr val="bg1"/>
                </a:solidFill>
                <a:latin typeface="Montserrat" panose="00000500000000000000" pitchFamily="2" charset="0"/>
                <a:sym typeface="Montserrat"/>
              </a:rPr>
              <a:t> </a:t>
            </a:r>
            <a:r>
              <a:rPr lang="mk-MK" sz="1600" dirty="0">
                <a:solidFill>
                  <a:schemeClr val="bg1"/>
                </a:solidFill>
                <a:latin typeface="Montserrat" panose="00000500000000000000" pitchFamily="2" charset="0"/>
              </a:rPr>
              <a:t>загуба</a:t>
            </a:r>
          </a:p>
        </p:txBody>
      </p:sp>
    </p:spTree>
    <p:extLst>
      <p:ext uri="{BB962C8B-B14F-4D97-AF65-F5344CB8AC3E}">
        <p14:creationId xmlns:p14="http://schemas.microsoft.com/office/powerpoint/2010/main" val="2874056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7"/>
          <p:cNvSpPr txBox="1">
            <a:spLocks noGrp="1"/>
          </p:cNvSpPr>
          <p:nvPr>
            <p:ph type="title"/>
          </p:nvPr>
        </p:nvSpPr>
        <p:spPr>
          <a:xfrm>
            <a:off x="709748" y="2254264"/>
            <a:ext cx="7724503" cy="6349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mk-MK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2" charset="0"/>
              </a:rPr>
              <a:t>ПРЕГЛЕД НА ДЕМО АПЛИКАЦИЈА</a:t>
            </a:r>
            <a:endParaRPr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tserrat" panose="000005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9"/>
          <p:cNvSpPr txBox="1">
            <a:spLocks noGrp="1"/>
          </p:cNvSpPr>
          <p:nvPr>
            <p:ph type="subTitle" idx="1"/>
          </p:nvPr>
        </p:nvSpPr>
        <p:spPr>
          <a:xfrm>
            <a:off x="788193" y="1028452"/>
            <a:ext cx="7567613" cy="6284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3200" b="1" dirty="0"/>
              <a:t>Ви благодарам на вниманието!!!</a:t>
            </a:r>
            <a:endParaRPr sz="3200" b="1" dirty="0"/>
          </a:p>
        </p:txBody>
      </p:sp>
      <p:cxnSp>
        <p:nvCxnSpPr>
          <p:cNvPr id="275" name="Google Shape;275;p49"/>
          <p:cNvCxnSpPr>
            <a:cxnSpLocks/>
          </p:cNvCxnSpPr>
          <p:nvPr/>
        </p:nvCxnSpPr>
        <p:spPr>
          <a:xfrm>
            <a:off x="619332" y="874944"/>
            <a:ext cx="790533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5" name="Google Shape;275;p49">
            <a:extLst>
              <a:ext uri="{FF2B5EF4-FFF2-40B4-BE49-F238E27FC236}">
                <a16:creationId xmlns:a16="http://schemas.microsoft.com/office/drawing/2014/main" id="{33D5A9E0-BAA2-6711-AF3B-7ABD5160B842}"/>
              </a:ext>
            </a:extLst>
          </p:cNvPr>
          <p:cNvCxnSpPr>
            <a:cxnSpLocks/>
          </p:cNvCxnSpPr>
          <p:nvPr/>
        </p:nvCxnSpPr>
        <p:spPr>
          <a:xfrm>
            <a:off x="619333" y="1819098"/>
            <a:ext cx="7905333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245961" y="452189"/>
            <a:ext cx="6280447" cy="5295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dirty="0"/>
              <a:t>Што е компресија на слики?</a:t>
            </a:r>
            <a:endParaRPr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245961" y="1650045"/>
            <a:ext cx="7688006" cy="33120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	</a:t>
            </a:r>
            <a:r>
              <a:rPr lang="ru-RU" sz="1400" dirty="0"/>
              <a:t>Компресирањето на слики е </a:t>
            </a:r>
            <a:r>
              <a:rPr lang="ru-RU" sz="1400" u="sng" dirty="0"/>
              <a:t>процесот на намалување на големината на датотеката на сликата без значително влошување на нејзиниот квалитет</a:t>
            </a:r>
            <a:r>
              <a:rPr lang="ru-RU" sz="1400" dirty="0"/>
              <a:t>. Ова се постигнува со отстранување на непотребните бајти или користење на алгоритми за поефикасно “реуредување“ и презапишување на сликата. </a:t>
            </a:r>
            <a:endParaRPr lang="en-US" sz="1400" dirty="0"/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	</a:t>
            </a:r>
            <a:r>
              <a:rPr lang="ru-RU" sz="1400" dirty="0"/>
              <a:t>Постигнување на најдобар квалитет на слика со добра </a:t>
            </a:r>
            <a:r>
              <a:rPr lang="ru-RU" sz="1400" b="1" dirty="0"/>
              <a:t>стапка на компресија</a:t>
            </a:r>
            <a:r>
              <a:rPr lang="ru-RU" sz="1400" dirty="0"/>
              <a:t> (просторот потребен да се зачува сликата) е клучно, но неколку други својства се исто така важни:</a:t>
            </a:r>
            <a:endParaRPr lang="en-US" sz="1400" dirty="0"/>
          </a:p>
          <a:p>
            <a:pPr marL="285750" indent="-285750">
              <a:spcAft>
                <a:spcPts val="600"/>
              </a:spcAft>
            </a:pPr>
            <a:r>
              <a:rPr lang="en-GB" sz="1400" dirty="0">
                <a:solidFill>
                  <a:schemeClr val="accent1"/>
                </a:solidFill>
              </a:rPr>
              <a:t>Scalability (</a:t>
            </a:r>
            <a:r>
              <a:rPr lang="mk-MK" sz="1400" dirty="0">
                <a:solidFill>
                  <a:schemeClr val="accent1"/>
                </a:solidFill>
              </a:rPr>
              <a:t>Скалирање)</a:t>
            </a:r>
            <a:endParaRPr lang="en-US" sz="1400" dirty="0">
              <a:solidFill>
                <a:schemeClr val="accent1"/>
              </a:solidFill>
            </a:endParaRPr>
          </a:p>
          <a:p>
            <a:pPr marL="285750" indent="-285750">
              <a:spcAft>
                <a:spcPts val="600"/>
              </a:spcAft>
            </a:pPr>
            <a:r>
              <a:rPr lang="en-GB" sz="1400" dirty="0">
                <a:solidFill>
                  <a:schemeClr val="accent1"/>
                </a:solidFill>
              </a:rPr>
              <a:t>Region of Interest Coding (</a:t>
            </a:r>
            <a:r>
              <a:rPr lang="ru-RU" sz="1400" dirty="0">
                <a:solidFill>
                  <a:schemeClr val="accent1"/>
                </a:solidFill>
              </a:rPr>
              <a:t>Кодирање на регионот на интерес)</a:t>
            </a:r>
            <a:endParaRPr lang="en-US" sz="1400" dirty="0">
              <a:solidFill>
                <a:schemeClr val="accent1"/>
              </a:solidFill>
            </a:endParaRPr>
          </a:p>
          <a:p>
            <a:pPr marL="285750" indent="-285750">
              <a:spcAft>
                <a:spcPts val="600"/>
              </a:spcAft>
            </a:pPr>
            <a:r>
              <a:rPr lang="ru-RU" sz="1400" dirty="0">
                <a:solidFill>
                  <a:schemeClr val="accent1"/>
                </a:solidFill>
              </a:rPr>
              <a:t>Meta Information (Мета информации)</a:t>
            </a:r>
            <a:endParaRPr lang="en-US" sz="1400" dirty="0">
              <a:solidFill>
                <a:schemeClr val="accent1"/>
              </a:solidFill>
            </a:endParaRPr>
          </a:p>
          <a:p>
            <a:pPr marL="285750" indent="-285750">
              <a:spcAft>
                <a:spcPts val="600"/>
              </a:spcAft>
            </a:pPr>
            <a:r>
              <a:rPr lang="en-US" sz="1400" dirty="0">
                <a:solidFill>
                  <a:schemeClr val="accent1"/>
                </a:solidFill>
              </a:rPr>
              <a:t>Processing Power (</a:t>
            </a:r>
            <a:r>
              <a:rPr lang="mk-MK" sz="1400" dirty="0">
                <a:solidFill>
                  <a:schemeClr val="accent1"/>
                </a:solidFill>
              </a:rPr>
              <a:t>Процесорска моќ)</a:t>
            </a:r>
            <a:endParaRPr lang="en-US" sz="1400"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ru-RU" sz="1400" dirty="0"/>
          </a:p>
        </p:txBody>
      </p:sp>
      <p:cxnSp>
        <p:nvCxnSpPr>
          <p:cNvPr id="172" name="Google Shape;172;p39"/>
          <p:cNvCxnSpPr>
            <a:cxnSpLocks/>
          </p:cNvCxnSpPr>
          <p:nvPr/>
        </p:nvCxnSpPr>
        <p:spPr>
          <a:xfrm>
            <a:off x="245961" y="421043"/>
            <a:ext cx="4932912" cy="31146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2201951" y="2188929"/>
            <a:ext cx="1538281" cy="5096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01</a:t>
            </a:r>
            <a:endParaRPr sz="2000" dirty="0"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5235931" y="2770055"/>
            <a:ext cx="2446159" cy="5096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400" dirty="0"/>
              <a:t>Компресија без загуба</a:t>
            </a:r>
            <a:endParaRPr sz="1400" dirty="0"/>
          </a:p>
        </p:txBody>
      </p:sp>
      <p:sp>
        <p:nvSpPr>
          <p:cNvPr id="180" name="Google Shape;180;p40"/>
          <p:cNvSpPr txBox="1">
            <a:spLocks noGrp="1"/>
          </p:cNvSpPr>
          <p:nvPr>
            <p:ph type="subTitle" idx="1"/>
          </p:nvPr>
        </p:nvSpPr>
        <p:spPr>
          <a:xfrm>
            <a:off x="5037695" y="3362207"/>
            <a:ext cx="2853203" cy="15091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Montserrat" panose="00000500000000000000" pitchFamily="2" charset="0"/>
              </a:rPr>
              <a:t>( </a:t>
            </a:r>
            <a:r>
              <a:rPr lang="ru-RU" sz="1100" dirty="0">
                <a:latin typeface="Montserrat" panose="00000500000000000000" pitchFamily="2" charset="0"/>
              </a:rPr>
              <a:t>ја намалува големината на датотеката без да отстрани никакви информации, обезбедувајќи сликата да изгледа скоро идентично со оригиналот</a:t>
            </a:r>
            <a:r>
              <a:rPr lang="en-US" sz="1100" dirty="0">
                <a:latin typeface="Montserrat" panose="00000500000000000000" pitchFamily="2" charset="0"/>
              </a:rPr>
              <a:t> )</a:t>
            </a:r>
            <a:endParaRPr sz="1100" dirty="0">
              <a:latin typeface="Montserrat" panose="00000500000000000000" pitchFamily="2" charset="0"/>
            </a:endParaRPr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748012" y="2804429"/>
            <a:ext cx="2446158" cy="50965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400" dirty="0"/>
              <a:t>Компресија со загуба</a:t>
            </a:r>
            <a:endParaRPr sz="1400" dirty="0"/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1708270" y="3403457"/>
            <a:ext cx="2555082" cy="13228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(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ја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намалува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големината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на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датотеката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со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трајно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отстранување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на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помалку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</a:t>
            </a:r>
            <a:r>
              <a:rPr lang="en-US" sz="1100" dirty="0" err="1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критичните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, </a:t>
            </a:r>
            <a:r>
              <a:rPr lang="mk-MK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непотребни пиксели</a:t>
            </a:r>
            <a:r>
              <a:rPr lang="en-US" sz="1100" dirty="0">
                <a:effectLst/>
                <a:latin typeface="Montserrat" panose="00000500000000000000" pitchFamily="2" charset="0"/>
                <a:ea typeface="Calibri" panose="020F0502020204030204" pitchFamily="34" charset="0"/>
              </a:rPr>
              <a:t> )</a:t>
            </a:r>
            <a:endParaRPr sz="1100" dirty="0">
              <a:latin typeface="Montserrat" panose="00000500000000000000" pitchFamily="2" charset="0"/>
            </a:endParaRPr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5532140" y="2134946"/>
            <a:ext cx="1810560" cy="5275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02</a:t>
            </a:r>
            <a:endParaRPr sz="2000" dirty="0"/>
          </a:p>
        </p:txBody>
      </p:sp>
      <p:cxnSp>
        <p:nvCxnSpPr>
          <p:cNvPr id="187" name="Google Shape;187;p40"/>
          <p:cNvCxnSpPr>
            <a:cxnSpLocks/>
          </p:cNvCxnSpPr>
          <p:nvPr/>
        </p:nvCxnSpPr>
        <p:spPr>
          <a:xfrm>
            <a:off x="2790712" y="2773119"/>
            <a:ext cx="39019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>
            <a:cxnSpLocks/>
          </p:cNvCxnSpPr>
          <p:nvPr/>
        </p:nvCxnSpPr>
        <p:spPr>
          <a:xfrm>
            <a:off x="6263912" y="2731869"/>
            <a:ext cx="390199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ED6DED6-3DA9-4E5D-A40B-229A7C0B84C7}"/>
              </a:ext>
            </a:extLst>
          </p:cNvPr>
          <p:cNvSpPr txBox="1"/>
          <p:nvPr/>
        </p:nvSpPr>
        <p:spPr>
          <a:xfrm>
            <a:off x="2799509" y="1638799"/>
            <a:ext cx="37243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mk-MK" sz="2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Типови на компресија:</a:t>
            </a:r>
            <a:endParaRPr lang="en-US" sz="2000" dirty="0">
              <a:solidFill>
                <a:schemeClr val="accent1"/>
              </a:solidFill>
              <a:latin typeface="Montserrat ExtraBold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042610" y="1518519"/>
            <a:ext cx="1811018" cy="4088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200" dirty="0"/>
              <a:t>Оригинална  слика</a:t>
            </a:r>
            <a:endParaRPr sz="1200" dirty="0"/>
          </a:p>
        </p:txBody>
      </p:sp>
      <p:sp>
        <p:nvSpPr>
          <p:cNvPr id="8" name="Google Shape;195;p41">
            <a:extLst>
              <a:ext uri="{FF2B5EF4-FFF2-40B4-BE49-F238E27FC236}">
                <a16:creationId xmlns:a16="http://schemas.microsoft.com/office/drawing/2014/main" id="{772C6BC3-F7B1-4B0C-A5DD-6BB9470FADF1}"/>
              </a:ext>
            </a:extLst>
          </p:cNvPr>
          <p:cNvSpPr txBox="1">
            <a:spLocks/>
          </p:cNvSpPr>
          <p:nvPr/>
        </p:nvSpPr>
        <p:spPr>
          <a:xfrm>
            <a:off x="6401710" y="3900207"/>
            <a:ext cx="2535654" cy="340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mk-MK" sz="1200" dirty="0"/>
              <a:t>Компресирана слика</a:t>
            </a:r>
            <a:endParaRPr lang="en-US" sz="1200" dirty="0"/>
          </a:p>
          <a:p>
            <a:pPr marL="0" indent="0"/>
            <a:endParaRPr lang="en-US" dirty="0"/>
          </a:p>
        </p:txBody>
      </p:sp>
      <p:sp>
        <p:nvSpPr>
          <p:cNvPr id="9" name="Google Shape;201;p42">
            <a:extLst>
              <a:ext uri="{FF2B5EF4-FFF2-40B4-BE49-F238E27FC236}">
                <a16:creationId xmlns:a16="http://schemas.microsoft.com/office/drawing/2014/main" id="{1A24AD0A-A022-47D5-9DF4-357C1F9DE35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873318" y="73169"/>
            <a:ext cx="3056784" cy="4088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800" b="0" dirty="0">
                <a:latin typeface="Montserrat" panose="00000500000000000000" pitchFamily="2" charset="0"/>
              </a:rPr>
              <a:t>Компресија со загуба</a:t>
            </a:r>
            <a:endParaRPr sz="2800" dirty="0">
              <a:effectLst/>
            </a:endParaRPr>
          </a:p>
        </p:txBody>
      </p:sp>
      <p:pic>
        <p:nvPicPr>
          <p:cNvPr id="2" name="Picture 1" descr="An image of some artichokes">
            <a:extLst>
              <a:ext uri="{FF2B5EF4-FFF2-40B4-BE49-F238E27FC236}">
                <a16:creationId xmlns:a16="http://schemas.microsoft.com/office/drawing/2014/main" id="{490B4978-F401-95B5-8EE4-162EBEA6821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628" y="731860"/>
            <a:ext cx="2973187" cy="19821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AAC059-F972-3F28-5A86-E1ADEE622C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724" y="2911488"/>
            <a:ext cx="2973187" cy="19774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145738" y="1504548"/>
            <a:ext cx="1811018" cy="4088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200" dirty="0"/>
              <a:t>Оригинална  слика</a:t>
            </a:r>
            <a:endParaRPr sz="1200" dirty="0"/>
          </a:p>
        </p:txBody>
      </p:sp>
      <p:sp>
        <p:nvSpPr>
          <p:cNvPr id="8" name="Google Shape;195;p41">
            <a:extLst>
              <a:ext uri="{FF2B5EF4-FFF2-40B4-BE49-F238E27FC236}">
                <a16:creationId xmlns:a16="http://schemas.microsoft.com/office/drawing/2014/main" id="{772C6BC3-F7B1-4B0C-A5DD-6BB9470FADF1}"/>
              </a:ext>
            </a:extLst>
          </p:cNvPr>
          <p:cNvSpPr txBox="1">
            <a:spLocks/>
          </p:cNvSpPr>
          <p:nvPr/>
        </p:nvSpPr>
        <p:spPr>
          <a:xfrm>
            <a:off x="6291707" y="3888432"/>
            <a:ext cx="2535654" cy="340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/>
            <a:r>
              <a:rPr lang="mk-MK" sz="1200" dirty="0"/>
              <a:t>Компресирана слика</a:t>
            </a:r>
            <a:endParaRPr lang="en-US" sz="1200" dirty="0"/>
          </a:p>
          <a:p>
            <a:pPr marL="0" indent="0"/>
            <a:endParaRPr lang="en-US" dirty="0"/>
          </a:p>
        </p:txBody>
      </p:sp>
      <p:sp>
        <p:nvSpPr>
          <p:cNvPr id="9" name="Google Shape;201;p42">
            <a:extLst>
              <a:ext uri="{FF2B5EF4-FFF2-40B4-BE49-F238E27FC236}">
                <a16:creationId xmlns:a16="http://schemas.microsoft.com/office/drawing/2014/main" id="{1A24AD0A-A022-47D5-9DF4-357C1F9DE35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873318" y="73169"/>
            <a:ext cx="3056784" cy="4088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800" b="0" dirty="0">
                <a:latin typeface="Montserrat" panose="00000500000000000000" pitchFamily="2" charset="0"/>
              </a:rPr>
              <a:t>Компресија без загуба</a:t>
            </a:r>
            <a:endParaRPr sz="2800" dirty="0">
              <a:effectLst/>
            </a:endParaRPr>
          </a:p>
        </p:txBody>
      </p:sp>
      <p:pic>
        <p:nvPicPr>
          <p:cNvPr id="3" name="Picture 2" descr="An uncompressed image of a robin">
            <a:extLst>
              <a:ext uri="{FF2B5EF4-FFF2-40B4-BE49-F238E27FC236}">
                <a16:creationId xmlns:a16="http://schemas.microsoft.com/office/drawing/2014/main" id="{75A49163-0211-C048-25ED-617D06BEABE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1289" y="746926"/>
            <a:ext cx="2886075" cy="192405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Picture 3" descr="An image of a robin, after lossless compression">
            <a:extLst>
              <a:ext uri="{FF2B5EF4-FFF2-40B4-BE49-F238E27FC236}">
                <a16:creationId xmlns:a16="http://schemas.microsoft.com/office/drawing/2014/main" id="{AB51B0E6-0C35-25E6-AB01-8F2D1BB6B79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2293" y="2941357"/>
            <a:ext cx="2876550" cy="19177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2A54AB-9C67-D86B-3A01-E78F3D66507A}"/>
              </a:ext>
            </a:extLst>
          </p:cNvPr>
          <p:cNvSpPr/>
          <p:nvPr/>
        </p:nvSpPr>
        <p:spPr>
          <a:xfrm>
            <a:off x="3386593" y="3034067"/>
            <a:ext cx="2647950" cy="1732280"/>
          </a:xfrm>
          <a:prstGeom prst="rect">
            <a:avLst/>
          </a:prstGeom>
          <a:solidFill>
            <a:srgbClr val="E71224">
              <a:alpha val="5000"/>
            </a:srgbClr>
          </a:solidFill>
          <a:ln w="18000">
            <a:solidFill>
              <a:srgbClr val="E7122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mk-MK"/>
          </a:p>
        </p:txBody>
      </p:sp>
    </p:spTree>
    <p:extLst>
      <p:ext uri="{BB962C8B-B14F-4D97-AF65-F5344CB8AC3E}">
        <p14:creationId xmlns:p14="http://schemas.microsoft.com/office/powerpoint/2010/main" val="266834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307446" y="805026"/>
            <a:ext cx="5466923" cy="5169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2000" dirty="0"/>
              <a:t>Алгоритми за копмресија на слики</a:t>
            </a:r>
            <a:endParaRPr sz="2000" dirty="0"/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324111" y="1527830"/>
            <a:ext cx="6171425" cy="12440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buNone/>
            </a:pPr>
            <a:r>
              <a:rPr lang="mk-MK" spc="25" dirty="0">
                <a:solidFill>
                  <a:schemeClr val="bg1"/>
                </a:solidFill>
                <a:latin typeface="Montserrat" panose="00000500000000000000" pitchFamily="2" charset="0"/>
                <a:ea typeface="Times New Roman" panose="02020603050405020304" pitchFamily="18" charset="0"/>
              </a:rPr>
              <a:t>	</a:t>
            </a:r>
            <a:r>
              <a:rPr lang="ru-RU" b="1" spc="25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Алгоритам</a:t>
            </a:r>
            <a:r>
              <a:rPr lang="ru-RU" spc="25" dirty="0">
                <a:solidFill>
                  <a:schemeClr val="bg1"/>
                </a:solidFill>
                <a:effectLst/>
                <a:latin typeface="Montserrat" panose="00000500000000000000" pitchFamily="2" charset="0"/>
                <a:ea typeface="Times New Roman" panose="02020603050405020304" pitchFamily="18" charset="0"/>
              </a:rPr>
              <a:t> е збир на правила што треба да ги следи компјутерот. Двата методи на компресија со загуби и без загуби користат различни алгоритми за компресија за да постигнат помали големини на датотеки со управување на пикселите од сликата. </a:t>
            </a:r>
            <a:endParaRPr dirty="0"/>
          </a:p>
        </p:txBody>
      </p:sp>
      <p:cxnSp>
        <p:nvCxnSpPr>
          <p:cNvPr id="216" name="Google Shape;216;p44"/>
          <p:cNvCxnSpPr>
            <a:cxnSpLocks/>
          </p:cNvCxnSpPr>
          <p:nvPr/>
        </p:nvCxnSpPr>
        <p:spPr>
          <a:xfrm>
            <a:off x="307447" y="696716"/>
            <a:ext cx="5144577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" name="Google Shape;215;p44">
            <a:extLst>
              <a:ext uri="{FF2B5EF4-FFF2-40B4-BE49-F238E27FC236}">
                <a16:creationId xmlns:a16="http://schemas.microsoft.com/office/drawing/2014/main" id="{649B889F-1702-4275-9FE7-741966661424}"/>
              </a:ext>
            </a:extLst>
          </p:cNvPr>
          <p:cNvSpPr txBox="1">
            <a:spLocks/>
          </p:cNvSpPr>
          <p:nvPr/>
        </p:nvSpPr>
        <p:spPr>
          <a:xfrm>
            <a:off x="307446" y="3397212"/>
            <a:ext cx="5450258" cy="1049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Clr>
                <a:schemeClr val="accent1"/>
              </a:buClr>
              <a:buSzPts val="2400"/>
              <a:buNone/>
            </a:pPr>
            <a:r>
              <a:rPr lang="ru-RU" dirty="0">
                <a:solidFill>
                  <a:schemeClr val="accent1"/>
                </a:solidFill>
                <a:latin typeface="Montserrat" panose="00000500000000000000" pitchFamily="2" charset="0"/>
                <a:sym typeface="Montserrat ExtraBold"/>
              </a:rPr>
              <a:t>PNG, JPEG и WebP и други</a:t>
            </a:r>
            <a:r>
              <a:rPr lang="ru-RU" dirty="0">
                <a:solidFill>
                  <a:schemeClr val="bg1"/>
                </a:solidFill>
                <a:latin typeface="Montserrat" panose="00000500000000000000" pitchFamily="2" charset="0"/>
                <a:sym typeface="Montserrat ExtraBold"/>
              </a:rPr>
              <a:t>, се формати на слики кои користат различни комбинации од овие алгоритми за ефикасно претставување и чување на сликата, според нивните соодветни стандарди.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" name="Google Shape;2129;p65"/>
          <p:cNvSpPr txBox="1">
            <a:spLocks noGrp="1"/>
          </p:cNvSpPr>
          <p:nvPr>
            <p:ph type="title"/>
          </p:nvPr>
        </p:nvSpPr>
        <p:spPr>
          <a:xfrm>
            <a:off x="519398" y="503187"/>
            <a:ext cx="8105204" cy="5316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800" dirty="0"/>
              <a:t>Алгоритми кои често се користат кај компресија со загуба</a:t>
            </a:r>
            <a:endParaRPr sz="1800" dirty="0"/>
          </a:p>
        </p:txBody>
      </p:sp>
      <p:cxnSp>
        <p:nvCxnSpPr>
          <p:cNvPr id="2136" name="Google Shape;2136;p65"/>
          <p:cNvCxnSpPr>
            <a:cxnSpLocks/>
          </p:cNvCxnSpPr>
          <p:nvPr/>
        </p:nvCxnSpPr>
        <p:spPr>
          <a:xfrm>
            <a:off x="588150" y="358808"/>
            <a:ext cx="766207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6" name="Google Shape;2130;p65">
            <a:extLst>
              <a:ext uri="{FF2B5EF4-FFF2-40B4-BE49-F238E27FC236}">
                <a16:creationId xmlns:a16="http://schemas.microsoft.com/office/drawing/2014/main" id="{2E8F0768-72FE-8537-F93E-FFB8FD2BA2AA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88150" y="1179174"/>
            <a:ext cx="6170160" cy="28505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Chroma Subsampling 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Discrete Cosine Transform (DCT)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Wavelet Transform 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mk-MK" sz="1600" dirty="0"/>
              <a:t>Квантизација во </a:t>
            </a:r>
            <a:r>
              <a:rPr lang="en-US" sz="1600" dirty="0"/>
              <a:t>JPEG 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mk-MK" sz="1600" dirty="0"/>
              <a:t>Квантизација на бои </a:t>
            </a:r>
            <a:endParaRPr lang="en-US" sz="1600" dirty="0"/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mk-MK" sz="1600" dirty="0"/>
              <a:t>Векторска квантизација </a:t>
            </a:r>
            <a:endParaRPr lang="en-US" sz="1600" dirty="0"/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K-Means </a:t>
            </a:r>
            <a:endParaRPr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" name="Google Shape;2129;p65"/>
          <p:cNvSpPr txBox="1">
            <a:spLocks noGrp="1"/>
          </p:cNvSpPr>
          <p:nvPr>
            <p:ph type="title"/>
          </p:nvPr>
        </p:nvSpPr>
        <p:spPr>
          <a:xfrm>
            <a:off x="519398" y="647070"/>
            <a:ext cx="8105204" cy="5316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800" dirty="0"/>
              <a:t>Алгоритми кои често се користат кај компресија без загуба</a:t>
            </a:r>
            <a:endParaRPr sz="1800" dirty="0"/>
          </a:p>
        </p:txBody>
      </p:sp>
      <p:sp>
        <p:nvSpPr>
          <p:cNvPr id="2130" name="Google Shape;2130;p65"/>
          <p:cNvSpPr txBox="1">
            <a:spLocks noGrp="1"/>
          </p:cNvSpPr>
          <p:nvPr>
            <p:ph type="subTitle" idx="1"/>
          </p:nvPr>
        </p:nvSpPr>
        <p:spPr>
          <a:xfrm>
            <a:off x="588150" y="1323057"/>
            <a:ext cx="6252662" cy="29006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Run-length Encoding (RLE)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Huffman Coding (</a:t>
            </a:r>
            <a:r>
              <a:rPr lang="mk-MK" sz="1600" dirty="0"/>
              <a:t>Хуфманово кодирање) </a:t>
            </a:r>
            <a:endParaRPr lang="en-US" sz="1600" dirty="0"/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DEFLATE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LZ77 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LZ78 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LZW (Lempel-Ziv-Welch) </a:t>
            </a:r>
          </a:p>
          <a:p>
            <a:pPr marL="34290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+mj-lt"/>
              <a:buAutoNum type="alphaLcParenR"/>
            </a:pPr>
            <a:r>
              <a:rPr lang="en-US" sz="1600" dirty="0"/>
              <a:t>LZSS (Lempel-Ziv-Storer-Szymanski) </a:t>
            </a:r>
            <a:endParaRPr sz="1600" dirty="0"/>
          </a:p>
        </p:txBody>
      </p:sp>
      <p:cxnSp>
        <p:nvCxnSpPr>
          <p:cNvPr id="2136" name="Google Shape;2136;p65"/>
          <p:cNvCxnSpPr>
            <a:cxnSpLocks/>
          </p:cNvCxnSpPr>
          <p:nvPr/>
        </p:nvCxnSpPr>
        <p:spPr>
          <a:xfrm>
            <a:off x="588150" y="502691"/>
            <a:ext cx="7662076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3273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984804" y="2918951"/>
            <a:ext cx="4030427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mk-MK" sz="1800" b="1" dirty="0"/>
              <a:t>Процесот на </a:t>
            </a:r>
            <a:r>
              <a:rPr lang="en-US" sz="1800" b="1" dirty="0"/>
              <a:t>JPG </a:t>
            </a:r>
            <a:r>
              <a:rPr lang="mk-MK" sz="1800" b="1" dirty="0"/>
              <a:t>компресија</a:t>
            </a:r>
            <a:endParaRPr sz="1800" b="1" dirty="0"/>
          </a:p>
        </p:txBody>
      </p:sp>
      <p:cxnSp>
        <p:nvCxnSpPr>
          <p:cNvPr id="209" name="Google Shape;209;p43"/>
          <p:cNvCxnSpPr>
            <a:cxnSpLocks/>
          </p:cNvCxnSpPr>
          <p:nvPr/>
        </p:nvCxnSpPr>
        <p:spPr>
          <a:xfrm>
            <a:off x="845135" y="2983831"/>
            <a:ext cx="0" cy="1711922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8AF8E076-6127-551D-0DA5-DCC4A2BCE1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48" b="42817"/>
          <a:stretch/>
        </p:blipFill>
        <p:spPr bwMode="auto">
          <a:xfrm>
            <a:off x="1073855" y="3452403"/>
            <a:ext cx="6193219" cy="11431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3700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640</TotalTime>
  <Words>354</Words>
  <Application>Microsoft Office PowerPoint</Application>
  <PresentationFormat>On-screen Show (16:9)</PresentationFormat>
  <Paragraphs>49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Montserrat</vt:lpstr>
      <vt:lpstr>Montserrat ExtraBold</vt:lpstr>
      <vt:lpstr>Arial</vt:lpstr>
      <vt:lpstr>Futuristic Background by Slidesgo</vt:lpstr>
      <vt:lpstr>Компресија на слики </vt:lpstr>
      <vt:lpstr>Што е компресија на слики?</vt:lpstr>
      <vt:lpstr>01</vt:lpstr>
      <vt:lpstr>Компресија со загуба</vt:lpstr>
      <vt:lpstr>Компресија без загуба</vt:lpstr>
      <vt:lpstr>Алгоритми за копмресија на слики</vt:lpstr>
      <vt:lpstr>Алгоритми кои често се користат кај компресија со загуба</vt:lpstr>
      <vt:lpstr>Алгоритми кои често се користат кај компресија без загуба</vt:lpstr>
      <vt:lpstr>PowerPoint Presentation</vt:lpstr>
      <vt:lpstr>PowerPoint Presentation</vt:lpstr>
      <vt:lpstr>PowerPoint Presentation</vt:lpstr>
      <vt:lpstr>PowerPoint Presentation</vt:lpstr>
      <vt:lpstr>ПРЕГЛЕД НА ДЕМО АПЛИКАЦИЈА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FUTURISTIC</dc:title>
  <dc:creator>Intel</dc:creator>
  <cp:lastModifiedBy>Јорданоски Никола</cp:lastModifiedBy>
  <cp:revision>10</cp:revision>
  <dcterms:modified xsi:type="dcterms:W3CDTF">2024-07-01T18:05:23Z</dcterms:modified>
</cp:coreProperties>
</file>